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Play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Play-regular.fntdata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786828d5a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2786828d5a2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d064e89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2ed064e897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786828d5a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2786828d5a2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86828d5a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2786828d5a2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86828d5a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2786828d5a2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786c54969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2786c549697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86828d5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2786828d5a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8705371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278705371d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78705371d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278705371d5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78705371d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278705371d5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8705371d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78705371d5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13.png"/><Relationship Id="rId5" Type="http://schemas.openxmlformats.org/officeDocument/2006/relationships/hyperlink" Target="https://labs.detectify.com/ethical-hacking/hakluke-creating-the-perfect-bug-bounty-automation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21.png"/><Relationship Id="rId9" Type="http://schemas.openxmlformats.org/officeDocument/2006/relationships/hyperlink" Target="http://nvd.nist.gov/cvss.cfm?calculator&amp;version=3.0&amp;vector=AV:N/AC:L/PR:N/UI:R/S:U/C:N/I:N/A:H" TargetMode="External"/><Relationship Id="rId5" Type="http://schemas.openxmlformats.org/officeDocument/2006/relationships/image" Target="../media/image22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hyperlink" Target="http://nvd.nist.gov/cvss.cfm?calculator&amp;version=3.0&amp;vector=AV:N/AC:L/PR:N/UI:R/S:U/C:N/I:N/A:H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Relationship Id="rId4" Type="http://schemas.openxmlformats.org/officeDocument/2006/relationships/hyperlink" Target="https://en.wikipedia.org/wiki/Antikythera_mechanism" TargetMode="External"/><Relationship Id="rId11" Type="http://schemas.openxmlformats.org/officeDocument/2006/relationships/hyperlink" Target="https://github.com/20urc3/Sekiryu" TargetMode="External"/><Relationship Id="rId10" Type="http://schemas.openxmlformats.org/officeDocument/2006/relationships/hyperlink" Target="https://www.youtube.com/watch?v=k9gt7MNXPDY" TargetMode="External"/><Relationship Id="rId9" Type="http://schemas.openxmlformats.org/officeDocument/2006/relationships/hyperlink" Target="https://google.github.io/oss-fuzz/research/llms/target_generation/" TargetMode="External"/><Relationship Id="rId5" Type="http://schemas.openxmlformats.org/officeDocument/2006/relationships/hyperlink" Target="https://en.wikipedia.org/wiki/Hero_of_Alexandria" TargetMode="External"/><Relationship Id="rId6" Type="http://schemas.openxmlformats.org/officeDocument/2006/relationships/hyperlink" Target="https://en.wikipedia.org/wiki/Hero_of_Alexandria" TargetMode="External"/><Relationship Id="rId7" Type="http://schemas.openxmlformats.org/officeDocument/2006/relationships/hyperlink" Target="https://github.com/Vsimpro/f3d" TargetMode="External"/><Relationship Id="rId8" Type="http://schemas.openxmlformats.org/officeDocument/2006/relationships/hyperlink" Target="https://blog.vidocsecurity.com/blog/2022-summary-how-we-made-120k-bug-bounty-in-a-year/" TargetMode="External"/></Relationships>
</file>

<file path=ppt/slides/_rels/slide14.xml.rels><?xml version="1.0" encoding="UTF-8" standalone="yes"?><Relationships xmlns="http://schemas.openxmlformats.org/package/2006/relationships"><Relationship Id="rId20" Type="http://schemas.openxmlformats.org/officeDocument/2006/relationships/hyperlink" Target="https://cppcheck.sourceforge.io/" TargetMode="External"/><Relationship Id="rId22" Type="http://schemas.openxmlformats.org/officeDocument/2006/relationships/hyperlink" Target="https://github.com/google/fuzzbench" TargetMode="External"/><Relationship Id="rId21" Type="http://schemas.openxmlformats.org/officeDocument/2006/relationships/hyperlink" Target="https://semgrep.dev/" TargetMode="External"/><Relationship Id="rId24" Type="http://schemas.openxmlformats.org/officeDocument/2006/relationships/hyperlink" Target="https://github.com/AFLplusplus/LibAFL" TargetMode="External"/><Relationship Id="rId23" Type="http://schemas.openxmlformats.org/officeDocument/2006/relationships/hyperlink" Target="https://github.com/AFLplusplus/AFLplusplus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Relationship Id="rId4" Type="http://schemas.openxmlformats.org/officeDocument/2006/relationships/hyperlink" Target="https://github.com/sullo/nikto" TargetMode="External"/><Relationship Id="rId9" Type="http://schemas.openxmlformats.org/officeDocument/2006/relationships/hyperlink" Target="https://www.kali.org/tools/dirbuster/" TargetMode="External"/><Relationship Id="rId26" Type="http://schemas.openxmlformats.org/officeDocument/2006/relationships/hyperlink" Target="https://github.com/googleprojectzero/Jackalope" TargetMode="External"/><Relationship Id="rId25" Type="http://schemas.openxmlformats.org/officeDocument/2006/relationships/hyperlink" Target="https://github.com/googleprojectzero/winafl" TargetMode="External"/><Relationship Id="rId28" Type="http://schemas.openxmlformats.org/officeDocument/2006/relationships/hyperlink" Target="https://github.com/google/syzkaller" TargetMode="External"/><Relationship Id="rId27" Type="http://schemas.openxmlformats.org/officeDocument/2006/relationships/hyperlink" Target="https://github.com/google/honggfuzz" TargetMode="External"/><Relationship Id="rId5" Type="http://schemas.openxmlformats.org/officeDocument/2006/relationships/hyperlink" Target="https://portswigger.net/burp" TargetMode="External"/><Relationship Id="rId6" Type="http://schemas.openxmlformats.org/officeDocument/2006/relationships/hyperlink" Target="https://www.tenable.com/products/nessus" TargetMode="External"/><Relationship Id="rId29" Type="http://schemas.openxmlformats.org/officeDocument/2006/relationships/hyperlink" Target="https://github.com/googleprojectzero/fuzzilli" TargetMode="External"/><Relationship Id="rId7" Type="http://schemas.openxmlformats.org/officeDocument/2006/relationships/hyperlink" Target="https://github.com/projectdiscovery/nuclei" TargetMode="External"/><Relationship Id="rId8" Type="http://schemas.openxmlformats.org/officeDocument/2006/relationships/hyperlink" Target="https://www.kali.org/tools/dirb/" TargetMode="External"/><Relationship Id="rId30" Type="http://schemas.openxmlformats.org/officeDocument/2006/relationships/hyperlink" Target="https://llvm.org/docs/LibFuzzer.html" TargetMode="External"/><Relationship Id="rId11" Type="http://schemas.openxmlformats.org/officeDocument/2006/relationships/hyperlink" Target="https://github.com/tomnomnom/fff" TargetMode="External"/><Relationship Id="rId10" Type="http://schemas.openxmlformats.org/officeDocument/2006/relationships/hyperlink" Target="https://github.com/OJ/gobuster" TargetMode="External"/><Relationship Id="rId13" Type="http://schemas.openxmlformats.org/officeDocument/2006/relationships/hyperlink" Target="https://sqlmap.org/" TargetMode="External"/><Relationship Id="rId12" Type="http://schemas.openxmlformats.org/officeDocument/2006/relationships/hyperlink" Target="https://github.com/lanmaster53/recon-ng" TargetMode="External"/><Relationship Id="rId15" Type="http://schemas.openxmlformats.org/officeDocument/2006/relationships/hyperlink" Target="https://github.com/ffuf/ffuf" TargetMode="External"/><Relationship Id="rId14" Type="http://schemas.openxmlformats.org/officeDocument/2006/relationships/hyperlink" Target="https://github.com/laramies/theHarvester" TargetMode="External"/><Relationship Id="rId17" Type="http://schemas.openxmlformats.org/officeDocument/2006/relationships/hyperlink" Target="https://www.cloudamqp.com/blog/part1-rabbitmq-for-beginners-what-is-rabbitmq.html" TargetMode="External"/><Relationship Id="rId16" Type="http://schemas.openxmlformats.org/officeDocument/2006/relationships/hyperlink" Target="https://nmap.org/" TargetMode="External"/><Relationship Id="rId19" Type="http://schemas.openxmlformats.org/officeDocument/2006/relationships/hyperlink" Target="https://clang-analyzer.llvm.org/" TargetMode="External"/><Relationship Id="rId18" Type="http://schemas.openxmlformats.org/officeDocument/2006/relationships/hyperlink" Target="https://codeql.github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hyperlink" Target="https://github.com/20urc3" TargetMode="External"/><Relationship Id="rId5" Type="http://schemas.openxmlformats.org/officeDocument/2006/relationships/hyperlink" Target="https://bushido-sec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1.png"/><Relationship Id="rId5" Type="http://schemas.openxmlformats.org/officeDocument/2006/relationships/image" Target="../media/image20.png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14.png"/><Relationship Id="rId7" Type="http://schemas.openxmlformats.org/officeDocument/2006/relationships/image" Target="../media/image5.png"/><Relationship Id="rId8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6.png"/><Relationship Id="rId5" Type="http://schemas.openxmlformats.org/officeDocument/2006/relationships/hyperlink" Target="https://www.youtube.com/watch?v=k9gt7MNXPDY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hyperlink" Target="https://google.github.io/oss-fuzz/research/llms/target_generation/" TargetMode="External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image" Target="../media/image16.png"/><Relationship Id="rId5" Type="http://schemas.openxmlformats.org/officeDocument/2006/relationships/hyperlink" Target="https://blog.vidocsecurity.com/blog/2022-summary-how-we-made-120k-bug-bounty-in-a-yea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223500" y="370975"/>
            <a:ext cx="11745000" cy="11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chemeClr val="lt1"/>
                </a:solidFill>
              </a:rPr>
              <a:t>Automated vulnerability hunting</a:t>
            </a:r>
            <a:endParaRPr sz="4500">
              <a:solidFill>
                <a:schemeClr val="lt1"/>
              </a:solidFill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223500" y="1568275"/>
            <a:ext cx="79257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Where are we now ?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3550" y="1437825"/>
            <a:ext cx="5784876" cy="3982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2578200" y="5539100"/>
            <a:ext cx="70356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u="sng">
                <a:solidFill>
                  <a:schemeClr val="hlink"/>
                </a:solidFill>
                <a:hlinkClick r:id="rId5"/>
              </a:rPr>
              <a:t>https://labs.detectify.com/ethical-hacking/hakluke-creating-the-perfect-bug-bounty-automation/</a:t>
            </a:r>
            <a:r>
              <a:rPr lang="en-US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950" y="2167525"/>
            <a:ext cx="1500175" cy="15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6775" y="2251850"/>
            <a:ext cx="1664600" cy="166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42825" y="2319300"/>
            <a:ext cx="1597149" cy="159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680000" y="2285575"/>
            <a:ext cx="1664600" cy="166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/>
        </p:nvSpPr>
        <p:spPr>
          <a:xfrm>
            <a:off x="4004900" y="5792475"/>
            <a:ext cx="451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ZDI-CAN-24307 7-Zip CVSS:</a:t>
            </a:r>
            <a:r>
              <a:rPr lang="en-US">
                <a:solidFill>
                  <a:schemeClr val="lt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US" u="sng">
                <a:solidFill>
                  <a:schemeClr val="lt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6.5</a:t>
            </a:r>
            <a:r>
              <a:rPr lang="en-US">
                <a:solidFill>
                  <a:schemeClr val="lt1"/>
                </a:solidFill>
              </a:rPr>
              <a:t> 2024-06-26 2ourc3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320400" y="4129150"/>
            <a:ext cx="190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</a:rPr>
              <a:t>Monitoring bug bounty websites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3640600" y="4129150"/>
            <a:ext cx="190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</a:rPr>
              <a:t>Automated reverse engineering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6688588" y="4129150"/>
            <a:ext cx="190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</a:rPr>
              <a:t>SAST/DAST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9559500" y="4129150"/>
            <a:ext cx="190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</a:rPr>
              <a:t>Profit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/>
        </p:nvSpPr>
        <p:spPr>
          <a:xfrm>
            <a:off x="3798800" y="2643175"/>
            <a:ext cx="5108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>
                <a:solidFill>
                  <a:schemeClr val="lt1"/>
                </a:solidFill>
              </a:rPr>
              <a:t>Lesson learned</a:t>
            </a:r>
            <a:endParaRPr sz="5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/>
        </p:nvSpPr>
        <p:spPr>
          <a:xfrm>
            <a:off x="426675" y="214075"/>
            <a:ext cx="10044900" cy="62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References:</a:t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-"/>
            </a:pPr>
            <a:r>
              <a:rPr lang="en-US" sz="2800" u="sng">
                <a:solidFill>
                  <a:schemeClr val="hlink"/>
                </a:solidFill>
                <a:hlinkClick r:id="rId4"/>
              </a:rPr>
              <a:t>https://en.wikipedia.org/wiki/Antikythera_mechanism</a:t>
            </a:r>
            <a:r>
              <a:rPr lang="en-US" sz="2800">
                <a:solidFill>
                  <a:schemeClr val="lt1"/>
                </a:solidFill>
              </a:rPr>
              <a:t> 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-"/>
            </a:pPr>
            <a:r>
              <a:rPr lang="en-US" sz="2800" u="sng">
                <a:solidFill>
                  <a:schemeClr val="hlink"/>
                </a:solidFill>
                <a:hlinkClick r:id="rId5"/>
              </a:rPr>
              <a:t>https://en.wikipedia.org/wiki/Hero_of_Alexandria</a:t>
            </a:r>
            <a:r>
              <a:rPr lang="en-US" sz="2800">
                <a:solidFill>
                  <a:schemeClr val="lt1"/>
                </a:solidFill>
              </a:rPr>
              <a:t> 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-"/>
            </a:pPr>
            <a:r>
              <a:rPr lang="en-US" sz="2800" u="sng">
                <a:solidFill>
                  <a:schemeClr val="hlink"/>
                </a:solidFill>
                <a:hlinkClick r:id="rId6"/>
              </a:rPr>
              <a:t>https://en.wikipedia.org/wiki/Hero_of_Alexandria</a:t>
            </a:r>
            <a:r>
              <a:rPr lang="en-US" sz="2800">
                <a:solidFill>
                  <a:schemeClr val="lt1"/>
                </a:solidFill>
              </a:rPr>
              <a:t> 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-"/>
            </a:pPr>
            <a:r>
              <a:rPr lang="en-US" sz="2800" u="sng">
                <a:solidFill>
                  <a:schemeClr val="hlink"/>
                </a:solidFill>
                <a:hlinkClick r:id="rId7"/>
              </a:rPr>
              <a:t>https://github.com/Vsimpro/f3d</a:t>
            </a:r>
            <a:r>
              <a:rPr lang="en-US" sz="2800">
                <a:solidFill>
                  <a:schemeClr val="lt1"/>
                </a:solidFill>
              </a:rPr>
              <a:t> 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-"/>
            </a:pPr>
            <a:r>
              <a:rPr lang="en-US" sz="2800" u="sng">
                <a:solidFill>
                  <a:schemeClr val="hlink"/>
                </a:solidFill>
                <a:hlinkClick r:id="rId8"/>
              </a:rPr>
              <a:t>https://blog.vidocsecurity.com/blog/2022-summary-how-we-made-120k-bug-bounty-in-a-year/</a:t>
            </a:r>
            <a:r>
              <a:rPr lang="en-US" sz="2800">
                <a:solidFill>
                  <a:schemeClr val="lt1"/>
                </a:solidFill>
              </a:rPr>
              <a:t> 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-"/>
            </a:pPr>
            <a:r>
              <a:rPr lang="en-US" sz="2800" u="sng">
                <a:solidFill>
                  <a:schemeClr val="hlink"/>
                </a:solidFill>
                <a:hlinkClick r:id="rId9"/>
              </a:rPr>
              <a:t>https://google.github.io/oss-fuzz/research/llms/target_generation/</a:t>
            </a:r>
            <a:r>
              <a:rPr lang="en-US" sz="2800">
                <a:solidFill>
                  <a:schemeClr val="lt1"/>
                </a:solidFill>
              </a:rPr>
              <a:t> 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-"/>
            </a:pPr>
            <a:r>
              <a:rPr lang="en-US" sz="2800" u="sng">
                <a:solidFill>
                  <a:schemeClr val="hlink"/>
                </a:solidFill>
                <a:hlinkClick r:id="rId10"/>
              </a:rPr>
              <a:t>https://www.youtube.com/watch?v=k9gt7MNXPDY</a:t>
            </a:r>
            <a:r>
              <a:rPr lang="en-US" sz="2800">
                <a:solidFill>
                  <a:schemeClr val="lt1"/>
                </a:solidFill>
              </a:rPr>
              <a:t> 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-"/>
            </a:pPr>
            <a:r>
              <a:rPr lang="en-US" sz="2800" u="sng">
                <a:solidFill>
                  <a:schemeClr val="hlink"/>
                </a:solidFill>
                <a:hlinkClick r:id="rId11"/>
              </a:rPr>
              <a:t>https://github.com/20urc3/Sekiryu</a:t>
            </a:r>
            <a:r>
              <a:rPr lang="en-US" sz="2800">
                <a:solidFill>
                  <a:schemeClr val="lt1"/>
                </a:solidFill>
              </a:rPr>
              <a:t> </a:t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/>
        </p:nvSpPr>
        <p:spPr>
          <a:xfrm>
            <a:off x="200775" y="399650"/>
            <a:ext cx="10351500" cy="61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https://github.com/sullo/nikto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https://portswigger.net/burp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https://www.tenable.com/products/nessus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7"/>
              </a:rPr>
              <a:t>https://github.com/projectdiscovery/nuclei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8"/>
              </a:rPr>
              <a:t>https://www.kali.org/tools/dirb/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9"/>
              </a:rPr>
              <a:t>https://www.kali.org/tools/dirbuster/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0"/>
              </a:rPr>
              <a:t>https://github.com/OJ/gobuster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1"/>
              </a:rPr>
              <a:t>https://github.com/tomnomnom/fff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2"/>
              </a:rPr>
              <a:t>https://github.com/lanmaster53/recon-ng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3"/>
              </a:rPr>
              <a:t>https://sqlmap.org/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4"/>
              </a:rPr>
              <a:t>https://github.com/laramies/theHarvester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5"/>
              </a:rPr>
              <a:t>https://github.com/ffuf/ffuf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6"/>
              </a:rPr>
              <a:t>https://nmap.org/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7"/>
              </a:rPr>
              <a:t>https://www.cloudamqp.com/blog/part1-rabbitmq-for-beginners-what-is-rabbitmq.html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8"/>
              </a:rPr>
              <a:t>https://codeql.github.com/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19"/>
              </a:rPr>
              <a:t>https://clang-analyzer.llvm.org/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0"/>
              </a:rPr>
              <a:t>https://cppcheck.sourceforge.io/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1"/>
              </a:rPr>
              <a:t>https://semgrep.dev/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2"/>
              </a:rPr>
              <a:t>https://github.com/google/fuzzbench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3"/>
              </a:rPr>
              <a:t>https://github.com/AFLplusplus/AFLplusplus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4"/>
              </a:rPr>
              <a:t>https://github.com/AFLplusplus/LibAFL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5"/>
              </a:rPr>
              <a:t>https://github.com/googleprojectzero/winafl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6"/>
              </a:rPr>
              <a:t>https://github.com/googleprojectzero/Jackalope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7"/>
              </a:rPr>
              <a:t>https://github.com/google/honggfuzz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8"/>
              </a:rPr>
              <a:t>https://github.com/google/syzkaller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29"/>
              </a:rPr>
              <a:t>https://github.com/googleprojectzero/fuzzilli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- </a:t>
            </a:r>
            <a:r>
              <a:rPr lang="en-US" u="sng">
                <a:solidFill>
                  <a:schemeClr val="hlink"/>
                </a:solidFill>
                <a:hlinkClick r:id="rId30"/>
              </a:rPr>
              <a:t>https://llvm.org/docs/LibFuzzer.html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/>
        </p:nvSpPr>
        <p:spPr>
          <a:xfrm>
            <a:off x="219250" y="430025"/>
            <a:ext cx="43002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chemeClr val="lt1"/>
                </a:solidFill>
              </a:rPr>
              <a:t>whoami</a:t>
            </a:r>
            <a:endParaRPr sz="4500">
              <a:solidFill>
                <a:schemeClr val="lt1"/>
              </a:solidFill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219250" y="1686300"/>
            <a:ext cx="11728200" cy="31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Char char="●"/>
            </a:pPr>
            <a:r>
              <a:rPr b="1" lang="en-US" sz="1800">
                <a:solidFill>
                  <a:srgbClr val="ADADAD"/>
                </a:solidFill>
              </a:rPr>
              <a:t>Salim LARGO | @2ourc3</a:t>
            </a:r>
            <a:endParaRPr b="1" sz="1800">
              <a:solidFill>
                <a:srgbClr val="ADADAD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Char char="●"/>
            </a:pPr>
            <a:r>
              <a:rPr b="1" lang="en-US" sz="1800">
                <a:solidFill>
                  <a:srgbClr val="ADADAD"/>
                </a:solidFill>
              </a:rPr>
              <a:t>Security Engineer @ Nexova - RF Pentest team</a:t>
            </a:r>
            <a:endParaRPr b="1" sz="1800">
              <a:solidFill>
                <a:srgbClr val="ADADAD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Char char="●"/>
            </a:pPr>
            <a:r>
              <a:rPr b="1" lang="en-US" sz="1800">
                <a:solidFill>
                  <a:srgbClr val="ADADAD"/>
                </a:solidFill>
              </a:rPr>
              <a:t>Focusing on vulnerability research and DAST/SAST techniques</a:t>
            </a:r>
            <a:endParaRPr b="1" sz="1800">
              <a:solidFill>
                <a:srgbClr val="ADADAD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Char char="●"/>
            </a:pPr>
            <a:r>
              <a:rPr b="1" lang="en-US" sz="1800">
                <a:solidFill>
                  <a:srgbClr val="ADADAD"/>
                </a:solidFill>
              </a:rPr>
              <a:t>Github </a:t>
            </a:r>
            <a:r>
              <a:rPr b="1" lang="en-US" sz="1800" u="sng">
                <a:solidFill>
                  <a:srgbClr val="4DD0E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https://github.com/20urc3</a:t>
            </a:r>
            <a:r>
              <a:rPr b="1" lang="en-US" sz="1800">
                <a:solidFill>
                  <a:srgbClr val="ADADAD"/>
                </a:solidFill>
              </a:rPr>
              <a:t> | </a:t>
            </a:r>
            <a:r>
              <a:rPr b="1" lang="en-US" sz="1800" u="sng">
                <a:solidFill>
                  <a:srgbClr val="4DD0E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https://bushido-sec.com/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396" y="1597321"/>
            <a:ext cx="2721500" cy="366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0050" y="1843075"/>
            <a:ext cx="3671887" cy="3273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87151" y="2042313"/>
            <a:ext cx="2845276" cy="295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/>
        </p:nvSpPr>
        <p:spPr>
          <a:xfrm>
            <a:off x="2053700" y="2033925"/>
            <a:ext cx="8270100" cy="11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200">
                <a:solidFill>
                  <a:schemeClr val="lt1"/>
                </a:solidFill>
              </a:rPr>
              <a:t>Cleverness + Laziness</a:t>
            </a:r>
            <a:endParaRPr sz="6200">
              <a:solidFill>
                <a:schemeClr val="lt1"/>
              </a:solidFill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4179750" y="3249850"/>
            <a:ext cx="3832500" cy="4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(and a bit of nerdiness)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900" y="2516525"/>
            <a:ext cx="1916200" cy="1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2625" y="591450"/>
            <a:ext cx="1713524" cy="171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69775" y="591450"/>
            <a:ext cx="1713524" cy="171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77450" y="549175"/>
            <a:ext cx="1755800" cy="175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515025" y="4517100"/>
            <a:ext cx="262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Manual work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3377275" y="2397875"/>
            <a:ext cx="19161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Analysis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6248163" y="2448550"/>
            <a:ext cx="122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Tweak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8743200" y="2448550"/>
            <a:ext cx="122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Refine</a:t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477450" y="3733975"/>
            <a:ext cx="1755800" cy="175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8819175" y="5489775"/>
            <a:ext cx="122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Profit!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4250" y="2263200"/>
            <a:ext cx="1401175" cy="140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0200" y="2305451"/>
            <a:ext cx="1358950" cy="135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3925" y="2225213"/>
            <a:ext cx="1629100" cy="16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/>
        </p:nvSpPr>
        <p:spPr>
          <a:xfrm>
            <a:off x="1511788" y="3710750"/>
            <a:ext cx="162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Tooling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5133500" y="3812100"/>
            <a:ext cx="99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LLM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8291700" y="3812100"/>
            <a:ext cx="196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Distribution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8975" y="785625"/>
            <a:ext cx="7365551" cy="44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 txBox="1"/>
          <p:nvPr/>
        </p:nvSpPr>
        <p:spPr>
          <a:xfrm>
            <a:off x="3968375" y="5403675"/>
            <a:ext cx="41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https://www.youtube.com/watch?v=k9gt7MNXPDY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/>
        </p:nvSpPr>
        <p:spPr>
          <a:xfrm>
            <a:off x="3478550" y="5336125"/>
            <a:ext cx="548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https://google.github.io/oss-fuzz/research/llms/target_generation/</a:t>
            </a:r>
            <a:r>
              <a:rPr lang="en-US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5638" y="718100"/>
            <a:ext cx="8640713" cy="445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6925" y="1627187"/>
            <a:ext cx="6018151" cy="360362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/>
        </p:nvSpPr>
        <p:spPr>
          <a:xfrm>
            <a:off x="2860650" y="5361650"/>
            <a:ext cx="647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chemeClr val="hlink"/>
                </a:solidFill>
                <a:hlinkClick r:id="rId5"/>
              </a:rPr>
              <a:t>https://blog.vidocsecurity.com/blog/2022-summary-how-we-made-120k-bug-bounty-in-a-year/</a:t>
            </a:r>
            <a:r>
              <a:rPr lang="en-US" sz="1200">
                <a:solidFill>
                  <a:schemeClr val="lt1"/>
                </a:solidFill>
              </a:rPr>
              <a:t> 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